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3"/>
    <p:sldId id="288" r:id="rId4"/>
    <p:sldId id="369" r:id="rId5"/>
    <p:sldId id="376" r:id="rId6"/>
    <p:sldId id="374" r:id="rId7"/>
    <p:sldId id="258" r:id="rId8"/>
    <p:sldId id="262" r:id="rId9"/>
    <p:sldId id="383" r:id="rId10"/>
    <p:sldId id="384" r:id="rId11"/>
    <p:sldId id="385" r:id="rId12"/>
    <p:sldId id="280" r:id="rId13"/>
    <p:sldId id="389" r:id="rId14"/>
    <p:sldId id="418" r:id="rId15"/>
    <p:sldId id="287" r:id="rId16"/>
  </p:sldIdLst>
  <p:sldSz cx="12192000" cy="6858000"/>
  <p:notesSz cx="6858000" cy="9144000"/>
  <p:embeddedFontLst>
    <p:embeddedFont>
      <p:font typeface="Noto Sans SC" panose="020B0200000000000000" charset="-122"/>
      <p:regular r:id="rId21"/>
    </p:embeddedFont>
    <p:embeddedFont>
      <p:font typeface="黑体" panose="02010609060101010101" pitchFamily="49" charset="-122"/>
      <p:regular r:id="rId22"/>
    </p:embeddedFont>
    <p:embeddedFont>
      <p:font typeface="方正粗黑宋简体" panose="02000000000000000000" charset="-122"/>
      <p:regular r:id="rId23"/>
    </p:embeddedFont>
    <p:embeddedFont>
      <p:font typeface="微软雅黑" panose="020B0503020204020204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7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5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97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10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99872" y="3609795"/>
            <a:ext cx="2224682" cy="517896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sz="2175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汇报人：文小库</a:t>
            </a:r>
            <a:endParaRPr lang="en-US" sz="2175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88672" y="3617592"/>
            <a:ext cx="1961063" cy="502303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sz="2100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2025-04-15</a:t>
            </a:r>
            <a:endParaRPr lang="en-US" sz="2100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7" name="文本占位符 15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62000" y="2666683"/>
            <a:ext cx="7200900" cy="3698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5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293136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293136"/>
                </a:solidFill>
                <a:latin typeface="+mn-lt"/>
                <a:ea typeface="黑体" panose="02010609060101010101" pitchFamily="49" charset="-122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293136"/>
                </a:solidFill>
                <a:latin typeface="+mn-lt"/>
                <a:ea typeface="黑体" panose="02010609060101010101" pitchFamily="49" charset="-122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293136"/>
                </a:solidFill>
                <a:latin typeface="+mn-lt"/>
                <a:ea typeface="黑体" panose="02010609060101010101" pitchFamily="49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lt"/>
              </a:rPr>
              <a:t>激发创新思维</a:t>
            </a:r>
            <a:r>
              <a: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lt"/>
              </a:rPr>
              <a:t>培育数字未来</a:t>
            </a:r>
            <a:endParaRPr kumimoji="0" lang="zh-CN" altLang="en-US" sz="20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lt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762000" y="3124200"/>
            <a:ext cx="3275965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algn="l" defTabSz="914400" fontAlgn="auto">
              <a:buClrTx/>
              <a:buSzTx/>
              <a:buFontTx/>
              <a:buNone/>
              <a:defRPr/>
            </a:pPr>
            <a:r>
              <a:rPr kumimoji="0" lang="zh-CN" altLang="en-US" kern="1200" cap="none" spc="0" normalizeH="0" baseline="0" noProof="1">
                <a:solidFill>
                  <a:schemeClr val="bg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主办单位：江西省互联网协会</a:t>
            </a:r>
            <a:endParaRPr kumimoji="0" lang="zh-CN" altLang="en-US" kern="1200" cap="none" spc="0" normalizeH="0" baseline="0" noProof="1">
              <a:solidFill>
                <a:schemeClr val="bg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2000" y="3609340"/>
            <a:ext cx="6643370" cy="586740"/>
          </a:xfrm>
          <a:prstGeom prst="rect">
            <a:avLst/>
          </a:prstGeom>
          <a:gradFill rotWithShape="0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50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62000" y="3639820"/>
            <a:ext cx="6399530" cy="51816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p>
            <a:pPr algn="l">
              <a:lnSpc>
                <a:spcPct val="120000"/>
              </a:lnSpc>
              <a:spcBef>
                <a:spcPts val="375"/>
              </a:spcBef>
            </a:pPr>
            <a:r>
              <a:rPr lang="zh-CN" altLang="en-US">
                <a:solidFill>
                  <a:schemeClr val="bg1">
                    <a:lumMod val="50000"/>
                    <a:lumOff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主讲人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：</a:t>
            </a:r>
            <a:r>
              <a:rPr lang="zh-CN" altLang="en-US">
                <a:solidFill>
                  <a:schemeClr val="bg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罗瞳</a:t>
            </a:r>
            <a:endParaRPr lang="zh-CN" altLang="en-US">
              <a:solidFill>
                <a:schemeClr val="bg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152400" y="609600"/>
            <a:ext cx="12115165" cy="26543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青少年编程教育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研讨会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5800" y="601980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网址：c6c6.cc</a:t>
            </a:r>
            <a:endParaRPr lang="zh-CN" altLang="en-US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0"/>
            <a:ext cx="11239500" cy="68072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4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、高中竞赛班，重点高中来不赢，普通高中不敢卷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  <a:p>
            <a:pPr>
              <a:lnSpc>
                <a:spcPct val="140000"/>
              </a:lnSpc>
            </a:pP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5533390" cy="413956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638800" y="1524000"/>
            <a:ext cx="6457950" cy="37109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22701" y="12192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3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500" y="2225845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如何</a:t>
            </a:r>
            <a:r>
              <a:rPr lang="zh-CN" altLang="en-US" sz="495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破局？</a:t>
            </a:r>
            <a:endParaRPr lang="zh-CN" altLang="en-US" sz="495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476023" y="26532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行知：普及落地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实施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899"/>
          <a:stretch>
            <a:fillRect/>
          </a:stretch>
        </p:blipFill>
        <p:spPr>
          <a:xfrm>
            <a:off x="609600" y="1219200"/>
            <a:ext cx="5965825" cy="5181600"/>
          </a:xfrm>
          <a:prstGeom prst="rect">
            <a:avLst/>
          </a:prstGeom>
        </p:spPr>
      </p:pic>
      <p:sp>
        <p:nvSpPr>
          <p:cNvPr id="4" name="TextBox 11"/>
          <p:cNvSpPr txBox="1"/>
          <p:nvPr/>
        </p:nvSpPr>
        <p:spPr>
          <a:xfrm>
            <a:off x="6629400" y="1600200"/>
            <a:ext cx="5158105" cy="489966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32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江西省互联网创客编程大赛</a:t>
            </a:r>
            <a:endParaRPr lang="zh-CN" altLang="en-US" sz="32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2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基地校</a:t>
            </a:r>
            <a:endParaRPr lang="zh-CN" altLang="en-US" sz="32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2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创客编程室</a:t>
            </a:r>
            <a:endParaRPr lang="zh-CN" altLang="en-US" sz="32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  <a:p>
            <a:pPr>
              <a:lnSpc>
                <a:spcPct val="140000"/>
              </a:lnSpc>
            </a:pPr>
            <a:endParaRPr lang="zh-CN" altLang="en-US" sz="24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未来：</a:t>
            </a:r>
            <a:endParaRPr lang="zh-CN" altLang="en-US" sz="2400" b="1">
              <a:solidFill>
                <a:srgbClr val="00B0F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中国互联网创客编程大赛</a:t>
            </a:r>
            <a:endParaRPr lang="zh-CN" altLang="en-US" sz="2400" b="1">
              <a:solidFill>
                <a:srgbClr val="00B0F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邀请大厂成立项目基金</a:t>
            </a:r>
            <a:endParaRPr lang="zh-CN" altLang="en-US" sz="2400" b="1">
              <a:solidFill>
                <a:srgbClr val="00B0F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支持青少年发明创造类的创新创业</a:t>
            </a:r>
            <a:endParaRPr lang="zh-CN" altLang="en-US" sz="2400" b="1">
              <a:solidFill>
                <a:srgbClr val="00B0F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5181600" y="381000"/>
            <a:ext cx="6293485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1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、普及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3D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创意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C++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，选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苗子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7" name="图片 6" descr="海报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4721225" cy="6408420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5181600" y="1447800"/>
            <a:ext cx="6293485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2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、比赛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+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校队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+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编程室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 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培养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模式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257800" y="2590800"/>
            <a:ext cx="6293485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3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、个性化教学，有多快跑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多快！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5334000" y="3810000"/>
            <a:ext cx="6293485" cy="15398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p>
            <a:pPr>
              <a:lnSpc>
                <a:spcPct val="140000"/>
              </a:lnSpc>
            </a:pP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4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、普高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3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年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 50% 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概率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NOIP 1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等，强基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985 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！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34000" y="5410200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5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、女孩子更有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优势！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908" y="724773"/>
            <a:ext cx="7924800" cy="22574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114300" tIns="57150" rIns="114300" bIns="57150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20000"/>
              </a:lnSpc>
            </a:pPr>
            <a:r>
              <a:rPr lang="en-US" sz="10725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THANKS</a:t>
            </a:r>
            <a:endParaRPr lang="en-US" sz="10725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8915" y="304970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514600"/>
            <a:ext cx="3265805" cy="32658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55110" y="1981200"/>
            <a:ext cx="752729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码圣创始人罗瞳先生，从小热爱编程，小学开始自学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BASIC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编程，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211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大学南昌大学计算机专业，大学期间靠编程自力更生赚学费生活费，毕业即创业，江西省互联网行业资深从业者，全球排名前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的编程语言均擅长。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2005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年，江西华邦传媒有限公司联合创始人、股东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年，南昌傲亚信息有限公司创始人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年，开发研发少儿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编程平台，创立码圣品牌，将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编程和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打印结合做成发明专利，让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岁小朋友可以学会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代码编程！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江西省互联网协会监事长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江西省互联网协会创客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专业委员会常务副主任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南昌市青少年科技辅导员协会常务理事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江西省互联网协会产业互联网推进委员会副主任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常年被聘任为江西省互联网协会技术专家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CCF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认证老师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267423" y="12190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学习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60960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c6c6.cc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9250" y="2057400"/>
            <a:ext cx="114357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20090" fontAlgn="auto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、小学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年级小霸王学习机自学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BASIC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、初中自学数理化自学丛书，没有老师教的情况下：全国物理知识竞赛三等奖，上电视；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、南昌大学计算机系，自学网页编程，大二靠编程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挣钱，进家园网；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267423" y="12190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教学经历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60960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c6c6.cc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9250" y="2057400"/>
            <a:ext cx="1143571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20090" fontAlgn="auto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月，建立创客平台；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《人类简史》未来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1%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的创造者，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99%沦为无用阶层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我不信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、第一个发明专利实质审核阶段放弃了，非入口：全国第一个只用微信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元成本万物联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、第二个发明专利：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打印结合编程，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创意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岁（教过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岁）可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学会；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、找投资人被嘲笑没融资！线上第一个客户：海南省三亚中学老师女儿给了我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信心！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、学校上课，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中，怀疑人生！育新上课，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年级，同样怀疑人生！后来有了：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c6c6.cc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码圣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、第一次市赛：担心学生做不出来，但学生给了我信心！远超预期，看到了国家的希望民族的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、第二次市赛：人数减半，因为和上市公司合作做腾讯项目，耽误了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推广；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、机构开始上课，南昌市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个教学点，后来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个非加盟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点撤掉；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、第一次市信奥赛：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人报名，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人比赛，系统可以扛住全国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万人比赛！提高数据自己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制作！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第一次江西省互联网创客编程大赛成功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举办！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343623" y="5332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教学经历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2364740" cy="155829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819400" y="152400"/>
            <a:ext cx="2305685" cy="152209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5486400" y="228600"/>
            <a:ext cx="2000250" cy="147891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228600" y="4267200"/>
            <a:ext cx="2668905" cy="2067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2756535" cy="206819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4495800" y="4648200"/>
            <a:ext cx="2683510" cy="205867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8"/>
          <a:stretch>
            <a:fillRect/>
          </a:stretch>
        </p:blipFill>
        <p:spPr>
          <a:xfrm>
            <a:off x="8077835" y="3276600"/>
            <a:ext cx="2623820" cy="206184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77200" y="152400"/>
            <a:ext cx="3213735" cy="2456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3429635" y="2133600"/>
            <a:ext cx="4116070" cy="23939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02</a:t>
            </a:r>
            <a:endParaRPr lang="zh-CN" altLang="en-US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500" y="2225845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 lnSpcReduction="10000"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编程教育的问题难点和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痛点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228600" y="265430"/>
            <a:ext cx="6293485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1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、没老师！导致初中生学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图形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6335395" cy="3628390"/>
          </a:xfrm>
          <a:prstGeom prst="rect">
            <a:avLst/>
          </a:prstGeom>
        </p:spPr>
      </p:pic>
      <p:pic>
        <p:nvPicPr>
          <p:cNvPr id="7" name="图片 6" descr="海报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525" y="265430"/>
            <a:ext cx="4721225" cy="64084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0"/>
            <a:ext cx="11239500" cy="68072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2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、小学组班，无法延续，分层严重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" y="762000"/>
            <a:ext cx="4716780" cy="27260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066800"/>
            <a:ext cx="6465570" cy="44278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70300"/>
            <a:ext cx="4645660" cy="3187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0"/>
            <a:ext cx="11239500" cy="68072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3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、初中竞赛班，家长不敢卷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605" y="3429000"/>
            <a:ext cx="4458335" cy="33350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79195"/>
            <a:ext cx="5831205" cy="3622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143000"/>
            <a:ext cx="5565775" cy="38188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custom"/>
  <p:tag name="KSO_WM_TEMPLATE_INDEX" val="0"/>
  <p:tag name="KSO_WM_UNIT_LAYERLEVEL" val="1"/>
  <p:tag name="KSO_WM_UNIT_VALUE" val="30"/>
  <p:tag name="KSO_WM_UNIT_ISCONTENTSTITLE" val="0"/>
  <p:tag name="KSO_WM_UNIT_HIGHLIGHT" val="0"/>
  <p:tag name="KSO_WM_UNIT_COMPATIBLE" val="0"/>
  <p:tag name="KSO_WM_BEAUTIFY_FLAG" val="#wm#"/>
  <p:tag name="KSO_WM_TAG_VERSION" val="1.0"/>
  <p:tag name="KSO_WM_UNIT_ID" val="custom0_1*b*2"/>
  <p:tag name="KSO_WM_UNIT_TYPE" val="b"/>
  <p:tag name="KSO_WM_UNIT_INDEX" val="2"/>
  <p:tag name="KSO_WM_UNIT_PRESET_TEXT" val="单击此处添加副标题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ID" val="custom0_1*i*1"/>
  <p:tag name="KSO_WM_TEMPLATE_CATEGORY" val="custom"/>
  <p:tag name="KSO_WM_TEMPLATE_INDEX" val="0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.xml><?xml version="1.0" encoding="utf-8"?>
<p:tagLst xmlns:p="http://schemas.openxmlformats.org/presentationml/2006/main">
  <p:tag name="KSO_WM_DIAGRAM_VIRTUALLY_FRAME" val="{&quot;height&quot;:397.031653543307,&quot;left&quot;:69.25,&quot;top&quot;:104.05,&quot;width&quot;:819.5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F96C3B"/>
      </a:dk2>
      <a:lt2>
        <a:srgbClr val="FFF6EC"/>
      </a:lt2>
      <a:accent1>
        <a:srgbClr val="F96C3B"/>
      </a:accent1>
      <a:accent2>
        <a:srgbClr val="F96C3B"/>
      </a:accent2>
      <a:accent3>
        <a:srgbClr val="ED5E2C"/>
      </a:accent3>
      <a:accent4>
        <a:srgbClr val="DE4915"/>
      </a:accent4>
      <a:accent5>
        <a:srgbClr val="D13600"/>
      </a:accent5>
      <a:accent6>
        <a:srgbClr val="B52F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1166</Words>
  <Application>WPS 演示</Application>
  <PresentationFormat>On-screen Show (4:3)</PresentationFormat>
  <Paragraphs>101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Noto Sans SC</vt:lpstr>
      <vt:lpstr>黑体</vt:lpstr>
      <vt:lpstr>方正粗黑宋简体</vt:lpstr>
      <vt:lpstr>微软雅黑</vt:lpstr>
      <vt:lpstr>Calibri</vt:lpstr>
      <vt:lpstr>Arial Unicode MS</vt:lpstr>
      <vt:lpstr>汉仪力量黑简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罗瞳</cp:lastModifiedBy>
  <cp:revision>61</cp:revision>
  <dcterms:created xsi:type="dcterms:W3CDTF">2006-08-16T00:00:00Z</dcterms:created>
  <dcterms:modified xsi:type="dcterms:W3CDTF">2025-08-15T14:39:34Z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9D9AEB376D7B4B068245D4DC8E74C84A_13</vt:lpwstr>
  </property>
  <property fmtid="{D5CDD505-2E9C-101B-9397-08002B2CF9AE}" pid="3" name="KSOProductBuildVer">
    <vt:lpwstr>2052-12.1.0.21915</vt:lpwstr>
  </property>
</Properties>
</file>