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3"/>
    <p:sldId id="288" r:id="rId4"/>
    <p:sldId id="369" r:id="rId5"/>
    <p:sldId id="373" r:id="rId6"/>
    <p:sldId id="376" r:id="rId7"/>
    <p:sldId id="374" r:id="rId8"/>
    <p:sldId id="422" r:id="rId9"/>
    <p:sldId id="262" r:id="rId10"/>
    <p:sldId id="432" r:id="rId11"/>
    <p:sldId id="438" r:id="rId12"/>
    <p:sldId id="439" r:id="rId13"/>
    <p:sldId id="440" r:id="rId14"/>
    <p:sldId id="258" r:id="rId15"/>
    <p:sldId id="451" r:id="rId16"/>
    <p:sldId id="452" r:id="rId17"/>
    <p:sldId id="453" r:id="rId18"/>
    <p:sldId id="454" r:id="rId19"/>
    <p:sldId id="396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50" r:id="rId29"/>
    <p:sldId id="441" r:id="rId30"/>
    <p:sldId id="393" r:id="rId31"/>
    <p:sldId id="442" r:id="rId32"/>
    <p:sldId id="443" r:id="rId33"/>
    <p:sldId id="444" r:id="rId34"/>
    <p:sldId id="445" r:id="rId35"/>
    <p:sldId id="426" r:id="rId36"/>
    <p:sldId id="428" r:id="rId37"/>
    <p:sldId id="447" r:id="rId38"/>
    <p:sldId id="448" r:id="rId39"/>
    <p:sldId id="446" r:id="rId40"/>
    <p:sldId id="425" r:id="rId41"/>
    <p:sldId id="431" r:id="rId42"/>
    <p:sldId id="430" r:id="rId43"/>
    <p:sldId id="449" r:id="rId44"/>
    <p:sldId id="287" r:id="rId45"/>
  </p:sldIdLst>
  <p:sldSz cx="12192000" cy="6858000"/>
  <p:notesSz cx="6858000" cy="9144000"/>
  <p:embeddedFontLst>
    <p:embeddedFont>
      <p:font typeface="方正粗黑宋简体" panose="02000000000000000000" charset="-122"/>
      <p:regular r:id="rId50"/>
    </p:embeddedFont>
    <p:embeddedFont>
      <p:font typeface="微软雅黑" panose="020B0503020204020204" charset="-122"/>
      <p:regular r:id="rId51"/>
    </p:embeddedFont>
    <p:embeddedFont>
      <p:font typeface="Noto Sans SC" panose="020B0200000000000000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5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1.png"/><Relationship Id="rId10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10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10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514600" y="4800600"/>
            <a:ext cx="6399530" cy="51816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p>
            <a:pPr algn="l">
              <a:lnSpc>
                <a:spcPct val="120000"/>
              </a:lnSpc>
              <a:spcBef>
                <a:spcPts val="375"/>
              </a:spcBef>
            </a:pP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主讲人</a:t>
            </a:r>
            <a:r>
              <a:rPr lang="en-US" b="1">
                <a:solidFill>
                  <a:schemeClr val="bg1">
                    <a:lumMod val="50000"/>
                    <a:lumOff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：</a:t>
            </a: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罗瞳</a:t>
            </a:r>
            <a:r>
              <a:rPr lang="en-US" altLang="zh-CN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altLang="en-US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网址：</a:t>
            </a:r>
            <a:r>
              <a:rPr lang="en-US" altLang="zh-CN" b="1">
                <a:solidFill>
                  <a:schemeClr val="bg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c6c6.cc</a:t>
            </a:r>
            <a:endParaRPr lang="en-US" altLang="zh-CN" b="1">
              <a:solidFill>
                <a:schemeClr val="bg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互联网协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533400"/>
            <a:ext cx="5165090" cy="1077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3400" y="2133600"/>
            <a:ext cx="11718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幼儿园如何开展</a:t>
            </a:r>
            <a:r>
              <a:rPr lang="en-US" altLang="zh-CN" sz="5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5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创意</a:t>
            </a:r>
            <a:r>
              <a:rPr lang="en-US" altLang="zh-CN" sz="5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 </a:t>
            </a:r>
            <a:r>
              <a:rPr lang="zh-CN" altLang="en-US" sz="54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编程课</a:t>
            </a:r>
            <a:endParaRPr lang="zh-CN" altLang="en-US" sz="54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2929890" cy="2129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400" y="3810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</a:rPr>
              <a:t>网址：</a:t>
            </a:r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</a:rPr>
              <a:t> c6c6.cc</a:t>
            </a:r>
            <a:endParaRPr lang="en-US" altLang="zh-CN" sz="2800" b="1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图片 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1000"/>
            <a:ext cx="4302760" cy="6070600"/>
          </a:xfrm>
          <a:prstGeom prst="rect">
            <a:avLst/>
          </a:prstGeom>
        </p:spPr>
      </p:pic>
      <p:pic>
        <p:nvPicPr>
          <p:cNvPr id="9" name="图片 8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"/>
            <a:ext cx="4234180" cy="6007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-29210"/>
            <a:ext cx="3003550" cy="4278630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294640"/>
            <a:ext cx="2997835" cy="4248785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90" y="608330"/>
            <a:ext cx="2973070" cy="4266565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928370"/>
            <a:ext cx="3015615" cy="425450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240" y="1242060"/>
            <a:ext cx="3003550" cy="427291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280" y="1567180"/>
            <a:ext cx="2991485" cy="423672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1878330"/>
            <a:ext cx="2997835" cy="4266565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5850" y="2187575"/>
            <a:ext cx="3048000" cy="4308475"/>
          </a:xfrm>
          <a:prstGeom prst="rect">
            <a:avLst/>
          </a:prstGeom>
        </p:spPr>
      </p:pic>
      <p:pic>
        <p:nvPicPr>
          <p:cNvPr id="14" name="图片 13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9700" y="2514600"/>
            <a:ext cx="3015615" cy="4260850"/>
          </a:xfrm>
          <a:prstGeom prst="rect">
            <a:avLst/>
          </a:prstGeom>
        </p:spPr>
      </p:pic>
      <p:pic>
        <p:nvPicPr>
          <p:cNvPr id="15" name="图片 14" descr="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3120" y="195580"/>
            <a:ext cx="3811905" cy="5408295"/>
          </a:xfrm>
          <a:prstGeom prst="rect">
            <a:avLst/>
          </a:prstGeom>
        </p:spPr>
      </p:pic>
      <p:pic>
        <p:nvPicPr>
          <p:cNvPr id="16" name="图片 15" descr="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5700" y="513080"/>
            <a:ext cx="3799205" cy="5408295"/>
          </a:xfrm>
          <a:prstGeom prst="rect">
            <a:avLst/>
          </a:prstGeom>
        </p:spPr>
      </p:pic>
      <p:pic>
        <p:nvPicPr>
          <p:cNvPr id="17" name="图片 16" descr="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6890" y="635000"/>
            <a:ext cx="4818380" cy="6858000"/>
          </a:xfrm>
          <a:prstGeom prst="rect">
            <a:avLst/>
          </a:prstGeom>
        </p:spPr>
      </p:pic>
      <p:pic>
        <p:nvPicPr>
          <p:cNvPr id="18" name="图片 17" descr="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600" y="1567180"/>
            <a:ext cx="3833495" cy="5408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807210" cy="241935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5096510" cy="235521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04800"/>
            <a:ext cx="10248900" cy="253111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124200"/>
            <a:ext cx="4947920" cy="2305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02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幼儿园能否学会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3D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创意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？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343623" y="5332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364740" cy="15582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0" y="152400"/>
            <a:ext cx="2305685" cy="15220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228600"/>
            <a:ext cx="2000250" cy="14789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" y="4267200"/>
            <a:ext cx="2668905" cy="2067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2756535" cy="20681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4495800" y="4648200"/>
            <a:ext cx="2683510" cy="205867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8077835" y="3276600"/>
            <a:ext cx="2623820" cy="206184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77200" y="152400"/>
            <a:ext cx="3213735" cy="2456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3429635" y="2133600"/>
            <a:ext cx="4116070" cy="2393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10037445" cy="66535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890270"/>
            <a:ext cx="10191750" cy="50768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385445"/>
            <a:ext cx="10734675" cy="60864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3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28915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具体如何展开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教学？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10605135" cy="60134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915" y="304970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3265805" cy="3265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55110" y="1981200"/>
            <a:ext cx="752729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码圣创始人罗瞳先生，从小热爱编程，小学开始自学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211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大学南昌大学计算机专业，大学期间靠编程自力更生赚学费生活费，毕业即创业，江西省互联网行业资深从业者，全球排名前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的编程语言均擅长。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2005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年，江西华邦传媒有限公司联合创始人、股东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年，南昌傲亚信息有限公司创始人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年，开发研发少儿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编程平台，创立码圣品牌，将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编程和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打印结合做成发明专利，让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岁小朋友可以学会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代码编程！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江西省互联网协会监事长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江西省互联网协会创客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专业委员会常务副主任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南昌市青少年科技辅导员协会常务理事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江西省互联网协会产业互联网推进委员会副主任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常年被聘任为江西省互联网协会技术专家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CCF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认证老师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533400"/>
            <a:ext cx="11677015" cy="5932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660400"/>
            <a:ext cx="11677015" cy="59328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4342130" cy="49301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52400"/>
            <a:ext cx="7067550" cy="4152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6076950" cy="40112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495483" y="1828483"/>
            <a:ext cx="7534275" cy="49244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" y="748665"/>
            <a:ext cx="11927840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" y="533400"/>
            <a:ext cx="12105640" cy="55441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11978005" cy="54025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2557145" cy="627951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-1067836324" y="-1070503324"/>
            <a:ext cx="2147011200" cy="2147011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81000"/>
            <a:ext cx="4072255" cy="2460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276860"/>
            <a:ext cx="3643630" cy="2564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048000"/>
            <a:ext cx="4315460" cy="36252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657600"/>
            <a:ext cx="4262755" cy="31362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4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43000" y="2534920"/>
            <a:ext cx="10041255" cy="17887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江西能否敢为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天下先？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拔尖创新人才如何及早发现及早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培养？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64330" cy="3144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2400"/>
            <a:ext cx="4475480" cy="341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895" y="2438400"/>
            <a:ext cx="2870835" cy="406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685800"/>
            <a:ext cx="4288155" cy="6048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4114800"/>
            <a:ext cx="180721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4881880" cy="6580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19800" y="5334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96000" y="13716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强基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985</a:t>
            </a:r>
            <a:endParaRPr lang="en-US" altLang="zh-CN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48400" y="2133600"/>
            <a:ext cx="5330190" cy="1619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NOI 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金牌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保送清北</a:t>
            </a:r>
            <a:endParaRPr lang="zh-CN" altLang="en-US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银牌：强基清北、华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、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C9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名校</a:t>
            </a:r>
            <a:endParaRPr lang="en-US" altLang="zh-CN" sz="28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铜牌：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C9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</a:rPr>
              <a:t>名校和强</a:t>
            </a:r>
            <a:r>
              <a:rPr lang="en-US" altLang="zh-CN" sz="2800">
                <a:solidFill>
                  <a:schemeClr val="tx2">
                    <a:lumMod val="75000"/>
                  </a:schemeClr>
                </a:solidFill>
              </a:rPr>
              <a:t>985</a:t>
            </a:r>
            <a:endParaRPr lang="en-US" altLang="zh-CN" sz="28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学习</a:t>
            </a: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、小学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年级小霸王学习机自学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BASIC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、初中自学数理化自学丛书，没有老师教的情况下：全国物理知识竞赛三等奖，上电视；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、南昌大学计算机系，自学网页编程，大二靠编程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挣钱，进家园网；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4881880" cy="65805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19800" y="5334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19800" y="3048000"/>
            <a:ext cx="5527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2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65%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概率，次好大学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AI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融合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班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0" y="1651000"/>
            <a:ext cx="55759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学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4-5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年，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50%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概率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  <a:sym typeface="+mn-ea"/>
              </a:rPr>
              <a:t>强基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  <a:sym typeface="+mn-ea"/>
              </a:rPr>
              <a:t>985</a:t>
            </a:r>
            <a:endParaRPr lang="en-US" altLang="zh-CN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4419600"/>
            <a:ext cx="5527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ACM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ICPC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考研加分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62750" y="1927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91000" y="56388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自学能力培养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3400" y="4133215"/>
            <a:ext cx="552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NOIP 2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等，</a:t>
            </a:r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65%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概率，次好大学</a:t>
            </a:r>
            <a:r>
              <a:rPr lang="en-US" altLang="zh-CN" sz="2400">
                <a:solidFill>
                  <a:schemeClr val="tx2">
                    <a:lumMod val="75000"/>
                  </a:schemeClr>
                </a:solidFill>
              </a:rPr>
              <a:t>AI</a:t>
            </a:r>
            <a:r>
              <a:rPr lang="zh-CN" altLang="en-US" sz="2400">
                <a:solidFill>
                  <a:schemeClr val="tx2">
                    <a:lumMod val="75000"/>
                  </a:schemeClr>
                </a:solidFill>
              </a:rPr>
              <a:t>融合班</a:t>
            </a:r>
            <a:endParaRPr lang="zh-CN" altLang="en-US" sz="24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3400" y="4635500"/>
            <a:ext cx="5575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学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4-5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年，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50%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概率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NOIP 1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</a:rPr>
              <a:t>等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  <a:sym typeface="+mn-ea"/>
              </a:rPr>
              <a:t>强基</a:t>
            </a:r>
            <a:r>
              <a:rPr lang="en-US" altLang="zh-CN" sz="2000">
                <a:solidFill>
                  <a:schemeClr val="tx2">
                    <a:lumMod val="75000"/>
                  </a:schemeClr>
                </a:solidFill>
                <a:sym typeface="+mn-ea"/>
              </a:rPr>
              <a:t>985</a:t>
            </a:r>
            <a:endParaRPr lang="en-US" altLang="zh-CN" sz="2000">
              <a:solidFill>
                <a:schemeClr val="tx2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3400" y="4869815"/>
            <a:ext cx="5527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ACM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ICPC 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，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zh-CN" altLang="en-US" sz="3600">
                <a:solidFill>
                  <a:schemeClr val="tx2">
                    <a:lumMod val="75000"/>
                  </a:schemeClr>
                </a:solidFill>
              </a:rPr>
              <a:t>考研加分</a:t>
            </a:r>
            <a:r>
              <a:rPr lang="en-US" altLang="zh-CN" sz="360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zh-CN" alt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3975" cy="3362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3429000"/>
            <a:ext cx="3905250" cy="3087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76200"/>
            <a:ext cx="6924040" cy="39166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" y="304800"/>
            <a:ext cx="11095990" cy="4684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我和夏鹏老师有幸与武汉大学计算机学院的黄教授进行了深入交流。黄教授重点介绍了武大计算机学院的四个重点实验班，其中备受瞩目的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雷军班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，其培养模式和资源投入堪称顶级。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雷军班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在江西省的招生名额极少，往往只招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人，瞄准的是全省位次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的顶尖学生，而拥有信息竞赛经历的学生则会获得显著的青睐。更关键的信息在于，即便高考发挥略有失常，竞赛生们也远未到山穷水尽的地步。这四个重点实验班在新生入学军训期间，会面向所有大一新生进行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二次选拔</a:t>
            </a:r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。这意味着，学生完全可以通过报考一个录取位次稍低的专业进入武大，然后凭借其扎实的竞赛功底和编程能力，在二次选拔中脱颖而出，成功进入心仪的重点班。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此外，黄教授还提到，不仅仅是计算机学院，武汉大学的其他学院（如遥感、测绘、网安、物理等）也希望拥有编程能力的学生。在这些领域，编程能力能让学生迅速在同学中脱颖而出，参与到前沿的科研项目中。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381000"/>
            <a:ext cx="406400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fz-zs.cn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981200"/>
            <a:ext cx="6981825" cy="39719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7113905" cy="47936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比赛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62000"/>
            <a:ext cx="11095990" cy="5151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江西省互联网创客创新大赛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CSP -J / S  </a:t>
            </a: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省里的</a:t>
            </a: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X</a:t>
            </a: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江西省信息学奥赛联赛</a:t>
            </a:r>
            <a:r>
              <a:rPr lang="en-US" altLang="zh-CN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南昌市信奥赛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硬件结合的编程发明创造高科技大赛</a:t>
            </a:r>
            <a:endParaRPr lang="zh-CN" altLang="en-US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endParaRPr lang="en-US" altLang="zh-CN" sz="4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基地校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71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1066800"/>
            <a:ext cx="6379845" cy="5118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rgbClr val="00B0F0"/>
                </a:solidFill>
              </a:rPr>
              <a:t>西南大学三亚中学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endParaRPr lang="en-US" altLang="zh-CN" sz="3600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南昌市第二中学</a:t>
            </a:r>
            <a:endParaRPr lang="zh-CN" altLang="en-US" sz="3600" b="1">
              <a:solidFill>
                <a:srgbClr val="FFFF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南昌县外国语九里象湖城学校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南昌市红谷滩区腾龙学校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南昌市邮政路小学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南昌市麻丘高级中学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南昌天行创世纪学校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3600">
                <a:solidFill>
                  <a:srgbClr val="FF0000"/>
                </a:solidFill>
              </a:rPr>
              <a:t>南昌新民外语学校</a:t>
            </a:r>
            <a:endParaRPr lang="zh-CN" altLang="en-US" sz="3600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南昌市第五中学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5800" y="7620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http://www.moe.gov.cn/srcsite/A15/moe_776/tslxzs/202510/t20251031_1418664.html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6133465" cy="4795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43000"/>
            <a:ext cx="6101715" cy="19227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1025" y="878840"/>
            <a:ext cx="1133792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2023</a:t>
            </a:r>
            <a:r>
              <a:rPr lang="zh-CN" altLang="en-US" sz="2000"/>
              <a:t>年共有</a:t>
            </a:r>
            <a:r>
              <a:rPr lang="en-US" altLang="zh-CN" sz="2000"/>
              <a:t>100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62 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2024</a:t>
            </a:r>
            <a:r>
              <a:rPr lang="zh-CN" altLang="en-US" sz="2000"/>
              <a:t>年共有</a:t>
            </a:r>
            <a:r>
              <a:rPr lang="en-US" altLang="zh-CN" sz="2000"/>
              <a:t>108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70 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2025</a:t>
            </a:r>
            <a:r>
              <a:rPr lang="zh-CN" altLang="en-US" sz="2000"/>
              <a:t>年共有</a:t>
            </a:r>
            <a:r>
              <a:rPr lang="en-US" altLang="zh-CN" sz="2000"/>
              <a:t>96</a:t>
            </a:r>
            <a:r>
              <a:rPr lang="zh-CN" altLang="en-US" sz="2000"/>
              <a:t>名国集保送至清华大学，其中选择计算机类专业的同学有</a:t>
            </a:r>
            <a:r>
              <a:rPr lang="en-US" altLang="zh-CN" sz="2000"/>
              <a:t> 71</a:t>
            </a:r>
            <a:r>
              <a:rPr lang="zh-CN" altLang="en-US" sz="2000"/>
              <a:t>名，远远高于其他专业的人数。</a:t>
            </a:r>
            <a:endParaRPr lang="zh-CN" altLang="en-US" sz="2000"/>
          </a:p>
          <a:p>
            <a:endParaRPr lang="en-US" altLang="zh-CN" sz="2000"/>
          </a:p>
          <a:p>
            <a:r>
              <a:rPr lang="en-US" altLang="zh-CN" sz="2000"/>
              <a:t>2025</a:t>
            </a:r>
            <a:r>
              <a:rPr lang="zh-CN" altLang="en-US" sz="2000"/>
              <a:t>年清华大学的国家集训队专业选择具体人数如下：</a:t>
            </a:r>
            <a:endParaRPr lang="en-US" altLang="zh-CN" sz="2000"/>
          </a:p>
          <a:p>
            <a:r>
              <a:rPr lang="zh-CN" altLang="en-US" sz="2000"/>
              <a:t>数学国家集训队：</a:t>
            </a:r>
            <a:r>
              <a:rPr lang="en-US" altLang="zh-CN" sz="2000"/>
              <a:t>28</a:t>
            </a:r>
            <a:r>
              <a:rPr lang="zh-CN" altLang="en-US" sz="2000"/>
              <a:t>人选择计算机类；</a:t>
            </a:r>
            <a:endParaRPr lang="en-US" altLang="zh-CN" sz="2000"/>
          </a:p>
          <a:p>
            <a:r>
              <a:rPr lang="zh-CN" altLang="en-US" sz="2000"/>
              <a:t>物理国家集训队：</a:t>
            </a:r>
            <a:r>
              <a:rPr lang="en-US" altLang="zh-CN" sz="2000"/>
              <a:t>20</a:t>
            </a:r>
            <a:r>
              <a:rPr lang="zh-CN" altLang="en-US" sz="2000"/>
              <a:t>人选择计算机类、</a:t>
            </a:r>
            <a:r>
              <a:rPr lang="en-US" altLang="zh-CN" sz="2000"/>
              <a:t>2</a:t>
            </a:r>
            <a:r>
              <a:rPr lang="zh-CN" altLang="en-US" sz="2000"/>
              <a:t>人选择理科试验班（数理类）、</a:t>
            </a:r>
            <a:r>
              <a:rPr lang="en-US" altLang="zh-CN" sz="2000"/>
              <a:t>1</a:t>
            </a:r>
            <a:r>
              <a:rPr lang="zh-CN" altLang="en-US" sz="2000"/>
              <a:t>人选择电子信息类；</a:t>
            </a:r>
            <a:endParaRPr lang="en-US" altLang="zh-CN" sz="2000"/>
          </a:p>
          <a:p>
            <a:r>
              <a:rPr lang="zh-CN" altLang="en-US" sz="2000"/>
              <a:t>化学国家集训队：</a:t>
            </a:r>
            <a:r>
              <a:rPr lang="en-US" altLang="zh-CN" sz="2000"/>
              <a:t>5</a:t>
            </a:r>
            <a:r>
              <a:rPr lang="zh-CN" altLang="en-US" sz="2000"/>
              <a:t>人选择计算机类、</a:t>
            </a:r>
            <a:r>
              <a:rPr lang="en-US" altLang="zh-CN" sz="2000"/>
              <a:t>4</a:t>
            </a:r>
            <a:r>
              <a:rPr lang="zh-CN" altLang="en-US" sz="2000"/>
              <a:t>人选择理科试验班（化生类）、</a:t>
            </a:r>
            <a:r>
              <a:rPr lang="en-US" altLang="zh-CN" sz="2000"/>
              <a:t> 2</a:t>
            </a:r>
            <a:r>
              <a:rPr lang="zh-CN" altLang="en-US" sz="2000"/>
              <a:t>人选择理科试验班（数理类）、</a:t>
            </a:r>
            <a:r>
              <a:rPr lang="en-US" altLang="zh-CN" sz="2000"/>
              <a:t>1</a:t>
            </a:r>
            <a:r>
              <a:rPr lang="zh-CN" altLang="en-US" sz="2000"/>
              <a:t>人选择电子信息类；</a:t>
            </a:r>
            <a:endParaRPr lang="en-US" altLang="zh-CN" sz="2000"/>
          </a:p>
          <a:p>
            <a:r>
              <a:rPr lang="zh-CN" altLang="en-US" sz="2000"/>
              <a:t>生物国家集训队：</a:t>
            </a:r>
            <a:r>
              <a:rPr lang="en-US" altLang="zh-CN" sz="2000"/>
              <a:t>1</a:t>
            </a:r>
            <a:r>
              <a:rPr lang="zh-CN" altLang="en-US" sz="2000"/>
              <a:t>人选择计算机类、</a:t>
            </a:r>
            <a:r>
              <a:rPr lang="en-US" altLang="zh-CN" sz="2000"/>
              <a:t>8</a:t>
            </a:r>
            <a:r>
              <a:rPr lang="zh-CN" altLang="en-US" sz="2000"/>
              <a:t>人临床医学类（协和）、</a:t>
            </a:r>
            <a:r>
              <a:rPr lang="en-US" altLang="zh-CN" sz="2000"/>
              <a:t>4</a:t>
            </a:r>
            <a:r>
              <a:rPr lang="zh-CN" altLang="en-US" sz="2000"/>
              <a:t>人选择理科试验班（化生类）、</a:t>
            </a:r>
            <a:r>
              <a:rPr lang="en-US" altLang="zh-CN" sz="2000"/>
              <a:t>1</a:t>
            </a:r>
            <a:r>
              <a:rPr lang="zh-CN" altLang="en-US" sz="2000"/>
              <a:t>人选择工科试验班、</a:t>
            </a:r>
            <a:r>
              <a:rPr lang="en-US" altLang="zh-CN" sz="2000"/>
              <a:t>1</a:t>
            </a:r>
            <a:r>
              <a:rPr lang="zh-CN" altLang="en-US" sz="2000"/>
              <a:t>人选择临床医学类（卓越医师科学家）、</a:t>
            </a:r>
            <a:r>
              <a:rPr lang="en-US" altLang="zh-CN" sz="2000"/>
              <a:t>1</a:t>
            </a:r>
            <a:r>
              <a:rPr lang="zh-CN" altLang="en-US" sz="2000"/>
              <a:t>人选择理科试验班（新雅书院）；</a:t>
            </a:r>
            <a:endParaRPr lang="en-US" altLang="zh-CN" sz="2000"/>
          </a:p>
          <a:p>
            <a:r>
              <a:rPr lang="zh-CN" altLang="en-US" sz="2000"/>
              <a:t>信息学国家集训队：</a:t>
            </a:r>
            <a:r>
              <a:rPr lang="en-US" altLang="zh-CN" sz="2000"/>
              <a:t>17</a:t>
            </a:r>
            <a:r>
              <a:rPr lang="zh-CN" altLang="en-US" sz="2000"/>
              <a:t>人选择计算机类。</a:t>
            </a:r>
            <a:endParaRPr lang="zh-CN" altLang="en-US"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普通高中</a:t>
            </a:r>
            <a:r>
              <a:rPr lang="en-US" altLang="zh-CN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AI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编程班的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优劣势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6819900" cy="4848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26960" y="304800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重点高中：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1</a:t>
            </a:r>
            <a:r>
              <a:rPr lang="zh-CN" altLang="en-US"/>
              <a:t>、名额少，文化课要求高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5</a:t>
            </a:r>
            <a:r>
              <a:rPr lang="zh-CN" altLang="en-US"/>
              <a:t>大学科全占，清北为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、本身就可以上</a:t>
            </a:r>
            <a:r>
              <a:rPr lang="en-US" altLang="zh-CN"/>
              <a:t>985</a:t>
            </a:r>
            <a:r>
              <a:rPr lang="zh-CN" altLang="en-US"/>
              <a:t>，很多学生不敢</a:t>
            </a:r>
            <a:r>
              <a:rPr lang="en-US" altLang="zh-CN"/>
              <a:t>ALL IN</a:t>
            </a:r>
            <a:r>
              <a:rPr lang="zh-CN" altLang="en-US"/>
              <a:t>，会提前冲</a:t>
            </a:r>
            <a:r>
              <a:rPr lang="zh-CN" altLang="en-US"/>
              <a:t>高考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26960" y="1981200"/>
            <a:ext cx="4064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普通高中：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、名额多，</a:t>
            </a:r>
            <a:r>
              <a:rPr lang="en-US" altLang="zh-CN"/>
              <a:t>NOIP 1</a:t>
            </a:r>
            <a:r>
              <a:rPr lang="zh-CN" altLang="en-US"/>
              <a:t>等，</a:t>
            </a:r>
            <a:r>
              <a:rPr lang="en-US" altLang="zh-CN"/>
              <a:t>2</a:t>
            </a:r>
            <a:r>
              <a:rPr lang="zh-CN" altLang="en-US"/>
              <a:t>等，</a:t>
            </a:r>
            <a:r>
              <a:rPr lang="en-US" altLang="zh-CN"/>
              <a:t>3</a:t>
            </a:r>
            <a:r>
              <a:rPr lang="zh-CN" altLang="en-US"/>
              <a:t>等都</a:t>
            </a:r>
            <a:r>
              <a:rPr lang="zh-CN" altLang="en-US"/>
              <a:t>行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、末流</a:t>
            </a:r>
            <a:r>
              <a:rPr lang="en-US" altLang="zh-CN"/>
              <a:t>985</a:t>
            </a:r>
            <a:r>
              <a:rPr lang="zh-CN" altLang="en-US"/>
              <a:t>，</a:t>
            </a:r>
            <a:r>
              <a:rPr lang="en-US" altLang="zh-CN"/>
              <a:t>211</a:t>
            </a:r>
            <a:r>
              <a:rPr lang="zh-CN" altLang="en-US"/>
              <a:t>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、本省内的一本线大学为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、大学的</a:t>
            </a:r>
            <a:r>
              <a:rPr lang="en-US" altLang="zh-CN"/>
              <a:t>AI</a:t>
            </a:r>
            <a:r>
              <a:rPr lang="zh-CN" altLang="en-US"/>
              <a:t>融合班为</a:t>
            </a:r>
            <a:r>
              <a:rPr lang="zh-CN" altLang="en-US"/>
              <a:t>目标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、老师负责文化课查漏补缺，解决编程学生的后顾</a:t>
            </a:r>
            <a:r>
              <a:rPr lang="zh-CN" altLang="en-US"/>
              <a:t>之忧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、高三一年足够冲</a:t>
            </a:r>
            <a:r>
              <a:rPr lang="zh-CN" altLang="en-US"/>
              <a:t>高考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码圣平台的优势：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1</a:t>
            </a:r>
            <a:r>
              <a:rPr lang="zh-CN" altLang="en-US"/>
              <a:t>、人越多积累越快，完善</a:t>
            </a:r>
            <a:r>
              <a:rPr lang="zh-CN" altLang="en-US"/>
              <a:t>越快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、基地校形成</a:t>
            </a:r>
            <a:r>
              <a:rPr lang="zh-CN" altLang="en-US"/>
              <a:t>梯队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、共建共享共</a:t>
            </a:r>
            <a:r>
              <a:rPr lang="zh-CN" altLang="en-US"/>
              <a:t>用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、学校老师监督，课程账号</a:t>
            </a:r>
            <a:r>
              <a:rPr lang="zh-CN" altLang="en-US"/>
              <a:t>提供</a:t>
            </a:r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4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385" y="2225675"/>
            <a:ext cx="9818370" cy="251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 lnSpcReduction="10000"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学码圣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的优势，竞争力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对比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对工作及创业的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帮助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创业经历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、大四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万元存款投资华邦，成为股东（百度江西代理），从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人发不出工资做到最高峰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、开创性的让完全不懂编程的设计师把网页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编程同时掌握，封装了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个函数（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单词）；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年收购竞争对手，从对手说活不过半年到成为行业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龙头；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年创立傲亚，专注移动互联网自助研发系统，帮全国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多客户定制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8600" y="265430"/>
            <a:ext cx="11277600" cy="320738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编程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思维能力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阶段：</a:t>
            </a: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嵌套循环（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入门）</a:t>
            </a:r>
            <a:endParaRPr lang="zh-CN" altLang="en-US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递归深搜（算法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普及）</a:t>
            </a:r>
            <a:endParaRPr lang="zh-CN" altLang="en-US" sz="32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40000"/>
              </a:lnSpc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动态规划（算法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C++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提高，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NOIP 1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等，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985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" y="4114800"/>
            <a:ext cx="10645775" cy="26130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编程工程化能力</a:t>
            </a:r>
            <a:r>
              <a:rPr lang="en-US" altLang="zh-CN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zh-CN" alt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个阶段：</a:t>
            </a:r>
            <a:endParaRPr lang="zh-CN" altLang="en-US" sz="4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457200"/>
            <a:r>
              <a:rPr lang="en-US" altLang="zh-CN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zh-CN" altLang="en-US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万行代码：理解函数，形成本能</a:t>
            </a:r>
            <a:endParaRPr lang="zh-CN" altLang="en-US" sz="3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457200"/>
            <a:r>
              <a:rPr lang="en-US" altLang="zh-CN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zh-CN" altLang="en-US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万行代码：理解面向对象、架构等</a:t>
            </a:r>
            <a:endParaRPr lang="zh-CN" altLang="en-US" sz="3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会员单位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" y="914400"/>
            <a:ext cx="10347325" cy="594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3400" y="762000"/>
            <a:ext cx="11095990" cy="5151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移动、电信、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联通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华为、腾讯、字节、阿里、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百度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720090" algn="l" fontAlgn="auto">
              <a:lnSpc>
                <a:spcPct val="150000"/>
              </a:lnSpc>
            </a:pP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码圣编程</a:t>
            </a:r>
            <a:r>
              <a:rPr lang="zh-CN" altLang="en-US" sz="4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室</a:t>
            </a:r>
            <a:endParaRPr lang="zh-CN" altLang="en-US" sz="48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1000" y="-76200"/>
            <a:ext cx="11239500" cy="6858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p>
            <a:pPr>
              <a:lnSpc>
                <a:spcPct val="140000"/>
              </a:lnSpc>
            </a:pP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0600" y="457200"/>
            <a:ext cx="9949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http://www.moe.gov.cn/srcsite/A06/jcys_jyzb/202511/t20251111_1419878.html</a:t>
            </a:r>
            <a:endParaRPr lang="en-US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7983855" cy="56991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908" y="724773"/>
            <a:ext cx="7924800" cy="22574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114300" tIns="57150" rIns="114300" bIns="5715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20000"/>
              </a:lnSpc>
            </a:pPr>
            <a:r>
              <a:rPr lang="en-US" sz="10725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THANKS</a:t>
            </a:r>
            <a:endParaRPr lang="en-US" sz="10725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533400"/>
            <a:ext cx="4748530" cy="5915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8600" y="4038600"/>
            <a:ext cx="6387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13870817002</a:t>
            </a:r>
            <a:endParaRPr lang="en-US" altLang="zh-CN" sz="7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267423" y="12190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609600"/>
            <a:ext cx="7123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https://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c6c6.cc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9250" y="2057400"/>
            <a:ext cx="1143571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20090" fontAlgn="auto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月，建立创客平台；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《人类简史》未来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1%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的创造者，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99%沦为无用阶层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我不信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、第一个发明专利实质审核阶段放弃了，非入口：全国第一个只用微信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元成本万物联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、第二个发明专利：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打印结合编程，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创意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岁（教过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岁）可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学会；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、找投资人被嘲笑没融资！线上第一个客户：海南省三亚中学老师女儿给了我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信心！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、学校上课，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中，怀疑人生！育新上课，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年级，同样怀疑人生！后来有了：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c6c6.cc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码圣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、第一次市赛：担心学生做不出来，但学生给了我信心！远超预期，看到了国家的希望民族的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、第二次市赛：人数减半，因为和上市公司合作做腾讯项目，耽误了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推广；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、机构开始上课，南昌市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个教学点，后来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个非加盟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点撤掉；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、第一次市信奥赛：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人报名，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人比赛，系统可以扛住全国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万人比赛！提高数据自己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制作！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第一次江西省互联网创客编程大赛成功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举办！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023" y="380898"/>
            <a:ext cx="1123950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罗瞳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介绍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4343623" y="533225"/>
            <a:ext cx="3606329" cy="6406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p>
            <a:pPr algn="ctr">
              <a:lnSpc>
                <a:spcPct val="120000"/>
              </a:lnSpc>
              <a:defRPr/>
            </a:pPr>
            <a:r>
              <a:rPr lang="zh-CN" altLang="en-US" sz="2400" b="1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教学经历</a:t>
            </a:r>
            <a:endParaRPr lang="zh-CN" altLang="en-US" sz="2400" b="1">
              <a:solidFill>
                <a:schemeClr val="accent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364740" cy="15582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0" y="152400"/>
            <a:ext cx="2305685" cy="15220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228600"/>
            <a:ext cx="2000250" cy="14789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28600" y="4267200"/>
            <a:ext cx="2668905" cy="2067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2756535" cy="20681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4495800" y="4648200"/>
            <a:ext cx="2683510" cy="205867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8"/>
          <a:stretch>
            <a:fillRect/>
          </a:stretch>
        </p:blipFill>
        <p:spPr>
          <a:xfrm>
            <a:off x="8077835" y="3276600"/>
            <a:ext cx="2623820" cy="2061845"/>
          </a:xfrm>
          <a:prstGeom prst="rect">
            <a:avLst/>
          </a:prstGeom>
        </p:spPr>
      </p:pic>
      <p:pic>
        <p:nvPicPr>
          <p:cNvPr id="107" name="图片 106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77200" y="152400"/>
            <a:ext cx="3213735" cy="2456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3429635" y="2133600"/>
            <a:ext cx="4116070" cy="2393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31311" y="1143081"/>
            <a:ext cx="1729446" cy="116374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0</a:t>
            </a:r>
            <a:r>
              <a:rPr lang="en-US" altLang="zh-CN" sz="495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1</a:t>
            </a:r>
            <a:endParaRPr lang="en-US" altLang="zh-CN" sz="495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29500" y="2225845"/>
            <a:ext cx="8715848" cy="17885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rm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20000"/>
              </a:lnSpc>
              <a:spcBef>
                <a:spcPts val="375"/>
              </a:spcBef>
              <a:buClrTx/>
              <a:buSzTx/>
              <a:buFontTx/>
            </a:pP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为什么编程从</a:t>
            </a:r>
            <a:r>
              <a:rPr lang="en-US" altLang="zh-CN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C++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学</a:t>
            </a:r>
            <a:r>
              <a:rPr lang="zh-CN" altLang="en-US" sz="480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  <a:sym typeface="+mn-ea"/>
              </a:rPr>
              <a:t>起</a:t>
            </a:r>
            <a:endParaRPr lang="zh-CN" altLang="en-US" sz="480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228600" y="265430"/>
            <a:ext cx="6293485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目前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主流教学</a:t>
            </a:r>
            <a:r>
              <a:rPr lang="zh-CN" altLang="en-US" sz="3000" b="1">
                <a:solidFill>
                  <a:schemeClr val="dk2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charset="-122"/>
              </a:rPr>
              <a:t>内容</a:t>
            </a:r>
            <a:endParaRPr lang="zh-CN" altLang="en-US" sz="3000" b="1">
              <a:solidFill>
                <a:schemeClr val="dk2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6335395" cy="3628390"/>
          </a:xfrm>
          <a:prstGeom prst="rect">
            <a:avLst/>
          </a:prstGeom>
        </p:spPr>
      </p:pic>
      <p:pic>
        <p:nvPicPr>
          <p:cNvPr id="7" name="图片 6" descr="海报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25" y="265430"/>
            <a:ext cx="4721225" cy="6408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800" y="5867400"/>
            <a:ext cx="54241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图形编程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Python</a:t>
            </a: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》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C++</a:t>
            </a:r>
            <a:endParaRPr lang="en-US" altLang="zh-CN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242060"/>
            <a:ext cx="3845560" cy="54444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90" y="85725"/>
            <a:ext cx="4600575" cy="3343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266700"/>
            <a:ext cx="2362200" cy="3162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400" y="3810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</a:rPr>
              <a:t>网址：</a:t>
            </a:r>
            <a:r>
              <a:rPr lang="en-US" altLang="zh-CN" sz="2800" b="1">
                <a:solidFill>
                  <a:schemeClr val="bg2">
                    <a:lumMod val="50000"/>
                  </a:schemeClr>
                </a:solidFill>
              </a:rPr>
              <a:t> c6c6.cc</a:t>
            </a:r>
            <a:endParaRPr lang="en-US" altLang="zh-CN" sz="28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4400" y="4724400"/>
            <a:ext cx="67017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码圣能教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C++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！</a:t>
            </a:r>
            <a:endParaRPr lang="en-US" altLang="zh-CN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年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CSP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提高拿奖！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江西省唯二小学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年级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基础提高拿奖！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 ——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前无古人后无来者！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女生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基础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30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天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 CSP-J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第二轮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300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分一等！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——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</a:rPr>
              <a:t>全省也许最快！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2175" y="3505200"/>
            <a:ext cx="68764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2">
                    <a:lumMod val="50000"/>
                  </a:schemeClr>
                </a:solidFill>
              </a:rPr>
              <a:t>C++ 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公认难学！唯一可以升学，保送清北，强基</a:t>
            </a:r>
            <a:r>
              <a:rPr lang="en-US" altLang="zh-CN" sz="3200">
                <a:solidFill>
                  <a:schemeClr val="bg2">
                    <a:lumMod val="50000"/>
                  </a:schemeClr>
                </a:solidFill>
              </a:rPr>
              <a:t>985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的编程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</a:rPr>
              <a:t>语言！</a:t>
            </a:r>
            <a:endParaRPr lang="zh-CN" altLang="en-US" sz="32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7.031653543307,&quot;left&quot;:69.25,&quot;top&quot;:104.05,&quot;width&quot;:819.5}"/>
</p:tagLst>
</file>

<file path=ppt/tags/tag2.xml><?xml version="1.0" encoding="utf-8"?>
<p:tagLst xmlns:p="http://schemas.openxmlformats.org/presentationml/2006/main">
  <p:tag name="KSO_WM_DIAGRAM_VIRTUALLY_FRAME" val="{&quot;height&quot;:397.031653543307,&quot;left&quot;:69.25,&quot;top&quot;:104.05,&quot;width&quot;:819.5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F96C3B"/>
      </a:dk2>
      <a:lt2>
        <a:srgbClr val="FFF6EC"/>
      </a:lt2>
      <a:accent1>
        <a:srgbClr val="F96C3B"/>
      </a:accent1>
      <a:accent2>
        <a:srgbClr val="F96C3B"/>
      </a:accent2>
      <a:accent3>
        <a:srgbClr val="ED5E2C"/>
      </a:accent3>
      <a:accent4>
        <a:srgbClr val="DE4915"/>
      </a:accent4>
      <a:accent5>
        <a:srgbClr val="D13600"/>
      </a:accent5>
      <a:accent6>
        <a:srgbClr val="B52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3078</Words>
  <Application>WPS 演示</Application>
  <PresentationFormat>On-screen Show (4:3)</PresentationFormat>
  <Paragraphs>219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Arial</vt:lpstr>
      <vt:lpstr>宋体</vt:lpstr>
      <vt:lpstr>Wingdings</vt:lpstr>
      <vt:lpstr>方正粗黑宋简体</vt:lpstr>
      <vt:lpstr>微软雅黑</vt:lpstr>
      <vt:lpstr>Noto Sans SC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罗瞳</cp:lastModifiedBy>
  <cp:revision>113</cp:revision>
  <dcterms:created xsi:type="dcterms:W3CDTF">2006-08-16T00:00:00Z</dcterms:created>
  <dcterms:modified xsi:type="dcterms:W3CDTF">2025-12-02T14:33:44Z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9D9AEB376D7B4B068245D4DC8E74C84A_13</vt:lpwstr>
  </property>
  <property fmtid="{D5CDD505-2E9C-101B-9397-08002B2CF9AE}" pid="3" name="KSOProductBuildVer">
    <vt:lpwstr>2052-12.1.0.22529</vt:lpwstr>
  </property>
</Properties>
</file>